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63" r:id="rId4"/>
    <p:sldId id="279" r:id="rId5"/>
    <p:sldId id="274" r:id="rId6"/>
    <p:sldId id="280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M" initials="O" lastIdx="1" clrIdx="0">
    <p:extLst>
      <p:ext uri="{19B8F6BF-5375-455C-9EA6-DF929625EA0E}">
        <p15:presenceInfo xmlns:p15="http://schemas.microsoft.com/office/powerpoint/2012/main" userId="O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F01"/>
    <a:srgbClr val="333399"/>
    <a:srgbClr val="080808"/>
    <a:srgbClr val="000000"/>
    <a:srgbClr val="704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18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BABF8E-BB63-4FB3-998A-54F543E1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75CD7-370C-40DE-B7D2-39A770B663F0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981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337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310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698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4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412875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64163" y="476250"/>
            <a:ext cx="1655762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4816475" cy="56880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9525" y="12684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1"/>
            <a:r>
              <a:rPr lang="ru-RU" smtClean="0"/>
              <a:t>Четвертый уровень</a:t>
            </a:r>
          </a:p>
          <a:p>
            <a:pPr lvl="2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4581128"/>
            <a:ext cx="8208912" cy="15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6600" dirty="0" smtClean="0">
                <a:latin typeface="Mistral" panose="03090702030407020403" pitchFamily="66" charset="0"/>
              </a:rPr>
              <a:t>ПОКАНА 5</a:t>
            </a:r>
            <a:endParaRPr lang="en-US" sz="6600" dirty="0">
              <a:latin typeface="Mistral" panose="03090702030407020403" pitchFamily="66" charset="0"/>
            </a:endParaRPr>
          </a:p>
          <a:p>
            <a:pPr algn="ctr"/>
            <a:r>
              <a:rPr lang="bg-BG" sz="4000" dirty="0" smtClean="0"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ОБЩА ИНФОРМАЦИЯ</a:t>
            </a:r>
            <a:endParaRPr lang="uk-UA" sz="4000" dirty="0">
              <a:latin typeface="Mistral" panose="03090702030407020403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884"/>
            <a:ext cx="4968552" cy="159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600" b="1" dirty="0" smtClean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Mistral" panose="03090702030407020403" pitchFamily="66" charset="0"/>
              </a:rPr>
              <a:t>СПЕЦИФИЧНА  ЦЕЛ 2.7  </a:t>
            </a:r>
            <a:endParaRPr lang="en-US" sz="2800" dirty="0" smtClean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sz="2000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6242" y="2523490"/>
            <a:ext cx="6984901" cy="3916457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/>
              <a:t>Зелената инфраструктура </a:t>
            </a:r>
            <a:r>
              <a:rPr lang="ru-RU" sz="1550" dirty="0" smtClean="0"/>
              <a:t>е стратегически планирана мрежа от естествени и полуестествени зони и зелени площи. </a:t>
            </a:r>
            <a:r>
              <a:rPr lang="bg-BG" sz="1550" dirty="0" smtClean="0"/>
              <a:t>Тези зони</a:t>
            </a:r>
            <a:r>
              <a:rPr lang="en-US" sz="1550" dirty="0" smtClean="0"/>
              <a:t> </a:t>
            </a:r>
            <a:r>
              <a:rPr lang="en-US" sz="1550" dirty="0" err="1" smtClean="0"/>
              <a:t>предоставят</a:t>
            </a:r>
            <a:r>
              <a:rPr lang="en-US" sz="1550" dirty="0" smtClean="0"/>
              <a:t> </a:t>
            </a:r>
            <a:r>
              <a:rPr lang="en-US" sz="1550" dirty="0" err="1" smtClean="0"/>
              <a:t>множество</a:t>
            </a:r>
            <a:r>
              <a:rPr lang="en-US" sz="1550" dirty="0" smtClean="0"/>
              <a:t> </a:t>
            </a:r>
            <a:r>
              <a:rPr lang="en-US" sz="1550" dirty="0" err="1" smtClean="0"/>
              <a:t>екологични</a:t>
            </a:r>
            <a:r>
              <a:rPr lang="en-US" sz="1550" dirty="0" smtClean="0"/>
              <a:t>, </a:t>
            </a:r>
            <a:r>
              <a:rPr lang="en-US" sz="1550" dirty="0" err="1" smtClean="0"/>
              <a:t>социални</a:t>
            </a:r>
            <a:r>
              <a:rPr lang="en-US" sz="1550" dirty="0" smtClean="0"/>
              <a:t> и </a:t>
            </a:r>
            <a:r>
              <a:rPr lang="en-US" sz="1550" dirty="0" err="1" smtClean="0"/>
              <a:t>икономически</a:t>
            </a:r>
            <a:r>
              <a:rPr lang="en-US" sz="1550" dirty="0" smtClean="0"/>
              <a:t> </a:t>
            </a:r>
            <a:r>
              <a:rPr lang="en-US" sz="1550" dirty="0" err="1" smtClean="0"/>
              <a:t>ползи</a:t>
            </a:r>
            <a:r>
              <a:rPr lang="en-US" sz="1550" dirty="0" smtClean="0"/>
              <a:t> </a:t>
            </a:r>
            <a:r>
              <a:rPr lang="ru-RU" sz="1550" dirty="0" smtClean="0"/>
              <a:t>като </a:t>
            </a:r>
            <a:r>
              <a:rPr lang="en-US" sz="1550" dirty="0" err="1" smtClean="0"/>
              <a:t>запазване</a:t>
            </a:r>
            <a:r>
              <a:rPr lang="en-US" sz="1550" dirty="0" smtClean="0"/>
              <a:t> </a:t>
            </a:r>
            <a:r>
              <a:rPr lang="en-US" sz="1550" dirty="0" err="1" smtClean="0"/>
              <a:t>на</a:t>
            </a:r>
            <a:r>
              <a:rPr lang="en-US" sz="1550" dirty="0" smtClean="0"/>
              <a:t> </a:t>
            </a:r>
            <a:r>
              <a:rPr lang="en-US" sz="1550" dirty="0" err="1" smtClean="0"/>
              <a:t>биоразнообразието</a:t>
            </a:r>
            <a:r>
              <a:rPr lang="en-US" sz="1550" dirty="0" smtClean="0"/>
              <a:t>, </a:t>
            </a:r>
            <a:r>
              <a:rPr lang="en-US" sz="1550" dirty="0" err="1" smtClean="0"/>
              <a:t>адаптация</a:t>
            </a:r>
            <a:r>
              <a:rPr lang="en-US" sz="1550" dirty="0" smtClean="0"/>
              <a:t> </a:t>
            </a:r>
            <a:r>
              <a:rPr lang="en-US" sz="1550" dirty="0" err="1" smtClean="0"/>
              <a:t>към</a:t>
            </a:r>
            <a:r>
              <a:rPr lang="en-US" sz="1550" dirty="0" smtClean="0"/>
              <a:t> </a:t>
            </a:r>
            <a:r>
              <a:rPr lang="en-US" sz="1550" dirty="0" err="1" smtClean="0"/>
              <a:t>климатичните</a:t>
            </a:r>
            <a:r>
              <a:rPr lang="en-US" sz="1550" dirty="0" smtClean="0"/>
              <a:t> </a:t>
            </a:r>
            <a:r>
              <a:rPr lang="en-US" sz="1550" dirty="0" err="1" smtClean="0"/>
              <a:t>промени</a:t>
            </a:r>
            <a:r>
              <a:rPr lang="en-US" sz="1550" dirty="0" smtClean="0"/>
              <a:t>, </a:t>
            </a:r>
            <a:r>
              <a:rPr lang="en-US" sz="1550" dirty="0" err="1" smtClean="0"/>
              <a:t>подобряване</a:t>
            </a:r>
            <a:r>
              <a:rPr lang="en-US" sz="1550" dirty="0" smtClean="0"/>
              <a:t> </a:t>
            </a:r>
            <a:r>
              <a:rPr lang="en-US" sz="1550" dirty="0" err="1" smtClean="0"/>
              <a:t>на</a:t>
            </a:r>
            <a:r>
              <a:rPr lang="en-US" sz="1550" dirty="0" smtClean="0"/>
              <a:t> </a:t>
            </a:r>
            <a:r>
              <a:rPr lang="en-US" sz="1550" dirty="0" err="1" smtClean="0"/>
              <a:t>качеството</a:t>
            </a:r>
            <a:r>
              <a:rPr lang="en-US" sz="1550" dirty="0" smtClean="0"/>
              <a:t> </a:t>
            </a:r>
            <a:r>
              <a:rPr lang="en-US" sz="1550" dirty="0" err="1" smtClean="0"/>
              <a:t>на</a:t>
            </a:r>
            <a:r>
              <a:rPr lang="en-US" sz="1550" dirty="0" smtClean="0"/>
              <a:t> </a:t>
            </a:r>
            <a:r>
              <a:rPr lang="en-US" sz="1550" dirty="0" err="1" smtClean="0"/>
              <a:t>въздуха</a:t>
            </a:r>
            <a:r>
              <a:rPr lang="bg-BG" sz="1550" dirty="0" smtClean="0"/>
              <a:t>, почвите</a:t>
            </a:r>
            <a:r>
              <a:rPr lang="en-US" sz="1550" dirty="0" smtClean="0"/>
              <a:t> и </a:t>
            </a:r>
            <a:r>
              <a:rPr lang="en-US" sz="1550" dirty="0" err="1" smtClean="0"/>
              <a:t>водите</a:t>
            </a:r>
            <a:r>
              <a:rPr lang="en-US" sz="1550" dirty="0" smtClean="0"/>
              <a:t>, </a:t>
            </a:r>
            <a:r>
              <a:rPr lang="bg-BG" sz="1550" dirty="0" smtClean="0"/>
              <a:t>а от там </a:t>
            </a:r>
            <a:r>
              <a:rPr lang="en-US" sz="1550" dirty="0" smtClean="0"/>
              <a:t>и </a:t>
            </a:r>
            <a:r>
              <a:rPr lang="en-US" sz="1550" dirty="0" err="1" smtClean="0"/>
              <a:t>на</a:t>
            </a:r>
            <a:r>
              <a:rPr lang="en-US" sz="1550" dirty="0" smtClean="0"/>
              <a:t> </a:t>
            </a:r>
            <a:r>
              <a:rPr lang="bg-BG" sz="1550" dirty="0" smtClean="0"/>
              <a:t>качеството на живот</a:t>
            </a:r>
            <a:r>
              <a:rPr lang="en-US" sz="1550" dirty="0" smtClean="0"/>
              <a:t> </a:t>
            </a:r>
            <a:r>
              <a:rPr lang="bg-BG" sz="1550" dirty="0" smtClean="0"/>
              <a:t>на хората</a:t>
            </a:r>
            <a:r>
              <a:rPr lang="en-US" sz="1550" dirty="0" smtClean="0"/>
              <a:t>.</a:t>
            </a:r>
            <a:r>
              <a:rPr lang="ru-RU" sz="1550" dirty="0"/>
              <a:t> </a:t>
            </a:r>
            <a:endParaRPr lang="ru-RU" sz="15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50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50" dirty="0" smtClean="0"/>
              <a:t>Мрежа </a:t>
            </a:r>
            <a:r>
              <a:rPr lang="ru-RU" sz="1550" dirty="0"/>
              <a:t>от зелени и сини (водни) пространства </a:t>
            </a:r>
            <a:r>
              <a:rPr lang="ru-RU" sz="1550" b="1" dirty="0"/>
              <a:t>в градски и крайградски райони </a:t>
            </a:r>
            <a:r>
              <a:rPr lang="ru-RU" sz="1550" dirty="0"/>
              <a:t>може да подобри условията на околната среда (в т. ч. опазване на биоразнообразието) и съответно качеството на живот на гражданите.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50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/>
              <a:t>Зелените</a:t>
            </a:r>
            <a:r>
              <a:rPr lang="ru-RU" sz="1550" b="1" dirty="0"/>
              <a:t> инвестиции </a:t>
            </a:r>
            <a:r>
              <a:rPr lang="ru-RU" sz="1550" dirty="0"/>
              <a:t>следва да </a:t>
            </a:r>
            <a:r>
              <a:rPr lang="ru-RU" sz="1550" dirty="0" smtClean="0"/>
              <a:t>включват </a:t>
            </a:r>
            <a:r>
              <a:rPr lang="ru-RU" sz="1550" dirty="0"/>
              <a:t>природосъобразни решения, осигуряващи чиста и екологосъобразна среда в населените места. </a:t>
            </a:r>
            <a:endParaRPr lang="en-US" sz="1550" dirty="0"/>
          </a:p>
          <a:p>
            <a:pPr algn="just"/>
            <a:endParaRPr lang="ru-RU" sz="1550" dirty="0"/>
          </a:p>
        </p:txBody>
      </p:sp>
      <p:sp>
        <p:nvSpPr>
          <p:cNvPr id="10" name="TextBox 9"/>
          <p:cNvSpPr txBox="1"/>
          <p:nvPr/>
        </p:nvSpPr>
        <p:spPr>
          <a:xfrm>
            <a:off x="1936242" y="735385"/>
            <a:ext cx="6984901" cy="1323439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Подобряване защитата </a:t>
            </a:r>
            <a:r>
              <a:rPr lang="ru-RU" sz="2000" b="1" dirty="0"/>
              <a:t>и опазването на природата, биоразнообразието и зелената инфраструктура, включително в градските райони, и намаляване на всички форми на замърсяване.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2761" y="912599"/>
            <a:ext cx="7235825" cy="5256584"/>
          </a:xfrm>
        </p:spPr>
        <p:txBody>
          <a:bodyPr/>
          <a:lstStyle/>
          <a:p>
            <a:pPr>
              <a:buClr>
                <a:srgbClr val="FFC000"/>
              </a:buClr>
              <a:buSzPct val="200000"/>
            </a:pPr>
            <a:r>
              <a:rPr lang="bg-BG" sz="2400" b="1" dirty="0">
                <a:solidFill>
                  <a:schemeClr val="tx1"/>
                </a:solidFill>
              </a:rPr>
              <a:t>Бюджет – </a:t>
            </a:r>
            <a:r>
              <a:rPr lang="bg-BG" sz="2400" b="1" dirty="0" smtClean="0">
                <a:solidFill>
                  <a:schemeClr val="tx1"/>
                </a:solidFill>
              </a:rPr>
              <a:t>10 290 721 €</a:t>
            </a:r>
          </a:p>
          <a:p>
            <a:pPr>
              <a:buClr>
                <a:srgbClr val="FFC000"/>
              </a:buClr>
              <a:buSzPct val="200000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400" b="1" dirty="0">
                <a:solidFill>
                  <a:schemeClr val="tx1"/>
                </a:solidFill>
              </a:rPr>
              <a:t>Допустими кандидати – </a:t>
            </a:r>
            <a:r>
              <a:rPr lang="ru-RU" sz="2400" dirty="0" smtClean="0">
                <a:solidFill>
                  <a:schemeClr val="tx1"/>
                </a:solidFill>
              </a:rPr>
              <a:t>общински и областни администрации, неправителствени и </a:t>
            </a:r>
            <a:r>
              <a:rPr lang="ru-RU" sz="2400" dirty="0">
                <a:solidFill>
                  <a:schemeClr val="tx1"/>
                </a:solidFill>
              </a:rPr>
              <a:t>други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организации от допустимия регион</a:t>
            </a:r>
          </a:p>
          <a:p>
            <a:pPr>
              <a:buClr>
                <a:srgbClr val="FFC000"/>
              </a:buClr>
              <a:buSzPct val="200000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SzPct val="200000"/>
            </a:pPr>
            <a:r>
              <a:rPr lang="ru-RU" sz="2400" b="1" dirty="0" smtClean="0">
                <a:solidFill>
                  <a:schemeClr val="tx1"/>
                </a:solidFill>
              </a:rPr>
              <a:t>Основен фокус – </a:t>
            </a:r>
            <a:r>
              <a:rPr lang="bg-BG" sz="2400" dirty="0">
                <a:solidFill>
                  <a:schemeClr val="tx1"/>
                </a:solidFill>
              </a:rPr>
              <a:t>мерки за изграждане на зелена инфраструктура, </a:t>
            </a:r>
            <a:r>
              <a:rPr lang="ru-RU" sz="2400" dirty="0">
                <a:solidFill>
                  <a:schemeClr val="tx1"/>
                </a:solidFill>
              </a:rPr>
              <a:t>опазване на околната среда </a:t>
            </a:r>
            <a:r>
              <a:rPr lang="bg-BG" sz="2400" dirty="0">
                <a:solidFill>
                  <a:schemeClr val="tx1"/>
                </a:solidFill>
              </a:rPr>
              <a:t>и био</a:t>
            </a:r>
            <a:r>
              <a:rPr lang="ru-RU" sz="2400" dirty="0">
                <a:solidFill>
                  <a:schemeClr val="tx1"/>
                </a:solidFill>
              </a:rPr>
              <a:t>разнообразието </a:t>
            </a:r>
          </a:p>
          <a:p>
            <a:pPr>
              <a:buClr>
                <a:srgbClr val="FFC000"/>
              </a:buClr>
              <a:buSzPct val="200000"/>
            </a:pPr>
            <a:r>
              <a:rPr lang="ru-RU" sz="2400" b="1" dirty="0" smtClean="0">
                <a:solidFill>
                  <a:schemeClr val="tx1"/>
                </a:solidFill>
              </a:rPr>
              <a:t>Срок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g-BG" sz="2400" b="1" dirty="0" smtClean="0">
                <a:solidFill>
                  <a:schemeClr val="tx1"/>
                </a:solidFill>
              </a:rPr>
              <a:t>за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кандидатстване </a:t>
            </a:r>
            <a:r>
              <a:rPr lang="ru-RU" sz="1800" dirty="0" smtClean="0">
                <a:solidFill>
                  <a:schemeClr val="tx1"/>
                </a:solidFill>
              </a:rPr>
              <a:t>   	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 </a:t>
            </a:r>
            <a:r>
              <a:rPr lang="ru-RU" sz="1800" b="1" dirty="0" smtClean="0">
                <a:solidFill>
                  <a:schemeClr val="tx1"/>
                </a:solidFill>
              </a:rPr>
              <a:t>         </a:t>
            </a:r>
            <a:r>
              <a:rPr lang="ru-RU" sz="2000" dirty="0" smtClean="0">
                <a:solidFill>
                  <a:schemeClr val="tx1"/>
                </a:solidFill>
              </a:rPr>
              <a:t>19 май 2025             22 септември </a:t>
            </a:r>
            <a:r>
              <a:rPr lang="ru-RU" sz="2000" dirty="0">
                <a:solidFill>
                  <a:schemeClr val="tx1"/>
                </a:solidFill>
              </a:rPr>
              <a:t>2025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:00 </a:t>
            </a:r>
            <a:r>
              <a:rPr lang="en-US" sz="2000" dirty="0" smtClean="0">
                <a:solidFill>
                  <a:schemeClr val="tx1"/>
                </a:solidFill>
              </a:rPr>
              <a:t>EET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400" b="1" dirty="0">
                <a:solidFill>
                  <a:schemeClr val="tx1"/>
                </a:solidFill>
              </a:rPr>
              <a:t>Начин за </a:t>
            </a:r>
            <a:r>
              <a:rPr lang="ru-RU" sz="2400" b="1" dirty="0" smtClean="0">
                <a:solidFill>
                  <a:schemeClr val="tx1"/>
                </a:solidFill>
              </a:rPr>
              <a:t>кандидатстване – </a:t>
            </a:r>
            <a:r>
              <a:rPr lang="ru-RU" sz="2400" dirty="0" smtClean="0">
                <a:solidFill>
                  <a:schemeClr val="tx1"/>
                </a:solidFill>
              </a:rPr>
              <a:t>онлайн </a:t>
            </a:r>
            <a:r>
              <a:rPr lang="ru-RU" sz="2400" dirty="0">
                <a:solidFill>
                  <a:schemeClr val="tx1"/>
                </a:solidFill>
              </a:rPr>
              <a:t>система </a:t>
            </a:r>
            <a:r>
              <a:rPr lang="ru-RU" sz="2400" b="1" dirty="0" smtClean="0">
                <a:solidFill>
                  <a:schemeClr val="tx1"/>
                </a:solidFill>
              </a:rPr>
              <a:t>JеMS </a:t>
            </a:r>
            <a:endParaRPr lang="ru-RU" sz="24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350" y="44623"/>
            <a:ext cx="73266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ОСНОВНА ИНФОРМАЦИЯ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/>
          <a:srcRect l="33520" t="65135" r="59786" b="21565"/>
          <a:stretch/>
        </p:blipFill>
        <p:spPr bwMode="auto">
          <a:xfrm>
            <a:off x="6012160" y="662596"/>
            <a:ext cx="819528" cy="91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9223" y="4734720"/>
            <a:ext cx="436408" cy="4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4761192"/>
            <a:ext cx="413910" cy="396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015533" y="1340768"/>
            <a:ext cx="1548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3543" y="2060848"/>
            <a:ext cx="366857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3543" y="3429000"/>
            <a:ext cx="266046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3543" y="4692944"/>
            <a:ext cx="4028617" cy="687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19821" y="5805264"/>
            <a:ext cx="4136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" y="145951"/>
            <a:ext cx="1795971" cy="6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50538"/>
              </p:ext>
            </p:extLst>
          </p:nvPr>
        </p:nvGraphicFramePr>
        <p:xfrm>
          <a:off x="410354" y="3314571"/>
          <a:ext cx="8415108" cy="181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4">
                  <a:extLst>
                    <a:ext uri="{9D8B030D-6E8A-4147-A177-3AD203B41FA5}">
                      <a16:colId xmlns:a16="http://schemas.microsoft.com/office/drawing/2014/main" val="1679736405"/>
                    </a:ext>
                  </a:extLst>
                </a:gridCol>
                <a:gridCol w="1989025">
                  <a:extLst>
                    <a:ext uri="{9D8B030D-6E8A-4147-A177-3AD203B41FA5}">
                      <a16:colId xmlns:a16="http://schemas.microsoft.com/office/drawing/2014/main" val="1591989803"/>
                    </a:ext>
                  </a:extLst>
                </a:gridCol>
                <a:gridCol w="1714231">
                  <a:extLst>
                    <a:ext uri="{9D8B030D-6E8A-4147-A177-3AD203B41FA5}">
                      <a16:colId xmlns:a16="http://schemas.microsoft.com/office/drawing/2014/main" val="402204800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20623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Типове проекти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Продължителност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на проекта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4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850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Меки мерки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месеца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началната дата на проекта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750 000 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компонентът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СМР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оборудване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Твърди / инвестиционни мерки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месеца </a:t>
                      </a:r>
                      <a:r>
                        <a:rPr lang="bg-BG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началната дата на проекта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</a:t>
                      </a:r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компонентът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СМР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оборудване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50%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30108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0" y="13847"/>
            <a:ext cx="64537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1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FFC000"/>
                </a:solidFill>
                <a:latin typeface="Mistral" panose="03090702030407020403" pitchFamily="66" charset="0"/>
              </a:rPr>
              <a:t>ТИПОВЕ ПРОЕКТИ</a:t>
            </a:r>
            <a:endParaRPr lang="en-US" sz="2800" b="1" kern="1200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405364" y="836712"/>
            <a:ext cx="6551612" cy="21782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Меки мерки </a:t>
            </a:r>
            <a:r>
              <a:rPr lang="ru-RU" dirty="0"/>
              <a:t>– проект, при който инвестиционния компонент е под 50% от допустимия бюджет (кумулирана  стойност или самостоятелен бюджет).</a:t>
            </a: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Твърди / инвестиционни мерки </a:t>
            </a:r>
            <a:r>
              <a:rPr lang="ru-RU" dirty="0"/>
              <a:t>– проект, при който инвестиционния  компонент е над 50% от допустимия  бюджет (кумулирана стойност или самостоятелен бюджет).</a:t>
            </a:r>
            <a:endParaRPr lang="en-US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61" y="5805264"/>
            <a:ext cx="2228019" cy="7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9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3166" y="908720"/>
            <a:ext cx="6841356" cy="5216813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endParaRPr lang="ru-RU" sz="500" dirty="0" smtClean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Да </a:t>
            </a:r>
            <a:r>
              <a:rPr lang="ru-RU" sz="1600" dirty="0"/>
              <a:t>бъдат </a:t>
            </a:r>
            <a:r>
              <a:rPr lang="ru-RU" sz="1600" b="1" dirty="0" smtClean="0"/>
              <a:t>румънски </a:t>
            </a:r>
            <a:r>
              <a:rPr lang="ru-RU" sz="1600" b="1" dirty="0"/>
              <a:t>или </a:t>
            </a:r>
            <a:r>
              <a:rPr lang="ru-RU" sz="1600" b="1" dirty="0" smtClean="0"/>
              <a:t>български организации </a:t>
            </a:r>
            <a:r>
              <a:rPr lang="ru-RU" sz="1600" b="1" dirty="0"/>
              <a:t>с нестопанска </a:t>
            </a:r>
            <a:r>
              <a:rPr lang="ru-RU" sz="1600" b="1" dirty="0" smtClean="0"/>
              <a:t>цел</a:t>
            </a:r>
            <a:r>
              <a:rPr lang="ru-RU" sz="1600" dirty="0" smtClean="0"/>
              <a:t>, учредени </a:t>
            </a:r>
            <a:r>
              <a:rPr lang="ru-RU" sz="1600" dirty="0"/>
              <a:t>съгласно националното законодателство на държавата, на чиято територия се намират</a:t>
            </a:r>
            <a:r>
              <a:rPr lang="ru-RU" sz="1600" dirty="0" smtClean="0"/>
              <a:t>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бъдат</a:t>
            </a:r>
            <a:r>
              <a:rPr lang="ru-RU" sz="1600" dirty="0" smtClean="0"/>
              <a:t> </a:t>
            </a:r>
            <a:r>
              <a:rPr lang="ru-RU" sz="1600" b="1" dirty="0"/>
              <a:t>румънски или български национални публични органи, </a:t>
            </a:r>
            <a:r>
              <a:rPr lang="ru-RU" sz="1600" dirty="0"/>
              <a:t>агенции, чиято област на компетентност, установена с правни актове, се простира до допустимия район на програмата.</a:t>
            </a:r>
            <a:r>
              <a:rPr lang="bg-BG" sz="1600" dirty="0"/>
              <a:t> </a:t>
            </a:r>
            <a:endParaRPr lang="ru-RU" sz="1600" dirty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Доказана</a:t>
            </a:r>
            <a:r>
              <a:rPr lang="ru-RU" sz="1600" dirty="0" smtClean="0"/>
              <a:t> </a:t>
            </a:r>
            <a:r>
              <a:rPr lang="ru-RU" sz="1600" b="1" dirty="0" smtClean="0"/>
              <a:t>компетентност </a:t>
            </a:r>
            <a:r>
              <a:rPr lang="ru-RU" sz="1600" b="1" dirty="0"/>
              <a:t>в областта и дейностите</a:t>
            </a:r>
            <a:r>
              <a:rPr lang="ru-RU" sz="1600" dirty="0"/>
              <a:t>, предвидени по проекта, чрез </a:t>
            </a:r>
            <a:r>
              <a:rPr lang="ru-RU" sz="1600" dirty="0" smtClean="0"/>
              <a:t>учредителни документи, </a:t>
            </a:r>
            <a:r>
              <a:rPr lang="ru-RU" sz="1600" dirty="0"/>
              <a:t>правни </a:t>
            </a:r>
            <a:r>
              <a:rPr lang="ru-RU" sz="1600" dirty="0" smtClean="0"/>
              <a:t>актове / стратегии  / планове </a:t>
            </a:r>
            <a:r>
              <a:rPr lang="ru-RU" sz="1600" dirty="0"/>
              <a:t>за действие и др</a:t>
            </a:r>
            <a:r>
              <a:rPr lang="ru-RU" sz="1600" dirty="0" smtClean="0"/>
              <a:t>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</a:t>
            </a:r>
            <a:r>
              <a:rPr lang="ru-RU" sz="1600" dirty="0" smtClean="0"/>
              <a:t> </a:t>
            </a:r>
            <a:r>
              <a:rPr lang="ru-RU" sz="1600" dirty="0"/>
              <a:t>не се намират в нито една от ситуациите, посочени в чл. </a:t>
            </a:r>
            <a:r>
              <a:rPr lang="ru-RU" sz="1600" dirty="0" smtClean="0"/>
              <a:t>138 </a:t>
            </a:r>
            <a:r>
              <a:rPr lang="ru-RU" sz="1600" dirty="0"/>
              <a:t>от РЕГЛАМЕНТ (ЕС, Евратом) </a:t>
            </a:r>
            <a:r>
              <a:rPr lang="ru-RU" sz="1600" dirty="0" smtClean="0"/>
              <a:t>2024/2509.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Седалище</a:t>
            </a:r>
            <a:r>
              <a:rPr lang="bg-BG" sz="1600" dirty="0" smtClean="0"/>
              <a:t>то / регистрацията на организацията</a:t>
            </a:r>
            <a:r>
              <a:rPr lang="ru-RU" sz="1600" dirty="0" smtClean="0"/>
              <a:t> да е </a:t>
            </a:r>
            <a:r>
              <a:rPr lang="ru-RU" sz="1600" b="1" dirty="0" smtClean="0"/>
              <a:t>в допустимия по програмата регион</a:t>
            </a:r>
            <a:r>
              <a:rPr lang="ru-RU" sz="1600" dirty="0" smtClean="0"/>
              <a:t>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 smtClean="0"/>
              <a:t>По един </a:t>
            </a:r>
            <a:r>
              <a:rPr lang="ru-RU" sz="1600" b="1" dirty="0"/>
              <a:t>партньор от всяка </a:t>
            </a:r>
            <a:r>
              <a:rPr lang="ru-RU" sz="1600" b="1" dirty="0" smtClean="0"/>
              <a:t>държава</a:t>
            </a:r>
            <a:r>
              <a:rPr lang="ru-RU" sz="1600" dirty="0" smtClean="0"/>
              <a:t>, </a:t>
            </a:r>
            <a:r>
              <a:rPr lang="ru-RU" sz="1600" dirty="0"/>
              <a:t>участваща в </a:t>
            </a:r>
            <a:r>
              <a:rPr lang="ru-RU" sz="1600" dirty="0" smtClean="0"/>
              <a:t>програмата (</a:t>
            </a:r>
            <a:r>
              <a:rPr lang="ru-RU" sz="1600" dirty="0"/>
              <a:t>Румъния, България).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Допустими </a:t>
            </a:r>
            <a:r>
              <a:rPr lang="ru-RU" sz="1600" b="1" dirty="0"/>
              <a:t>м</a:t>
            </a:r>
            <a:r>
              <a:rPr lang="ru-RU" sz="1600" b="1" dirty="0" smtClean="0"/>
              <a:t>аксимум </a:t>
            </a:r>
            <a:r>
              <a:rPr lang="ru-RU" sz="1600" b="1" dirty="0"/>
              <a:t>5 </a:t>
            </a:r>
            <a:r>
              <a:rPr lang="ru-RU" sz="1600" b="1" dirty="0" smtClean="0"/>
              <a:t>партньора </a:t>
            </a:r>
            <a:r>
              <a:rPr lang="ru-RU" sz="1600" dirty="0" smtClean="0"/>
              <a:t>в даден проект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Партньорството </a:t>
            </a:r>
            <a:r>
              <a:rPr lang="ru-RU" sz="1600" dirty="0"/>
              <a:t>следва </a:t>
            </a:r>
            <a:r>
              <a:rPr lang="ru-RU" sz="1600" b="1" dirty="0"/>
              <a:t>да отразява обхвата на проекта</a:t>
            </a:r>
            <a:r>
              <a:rPr lang="ru-RU" sz="1600" dirty="0"/>
              <a:t>, а ролята на всеки партньор трябва да бъде ясно обоснована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 smtClean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ИЗИСКВАНИЯ КЪМ КАНДИДАТИТЕ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80728"/>
            <a:ext cx="6552728" cy="4770537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1100" dirty="0" smtClean="0"/>
          </a:p>
          <a:p>
            <a:pPr algn="just"/>
            <a:r>
              <a:rPr lang="ru-RU" sz="1600" dirty="0" smtClean="0"/>
              <a:t>Румънски или </a:t>
            </a:r>
            <a:r>
              <a:rPr lang="ru-RU" sz="1600" dirty="0"/>
              <a:t>български </a:t>
            </a:r>
            <a:r>
              <a:rPr lang="ru-RU" sz="1600" dirty="0" smtClean="0"/>
              <a:t>организации-кандидати със </a:t>
            </a:r>
            <a:r>
              <a:rPr lang="ru-RU" sz="1600" b="1" dirty="0" smtClean="0"/>
              <a:t>седалище </a:t>
            </a:r>
            <a:r>
              <a:rPr lang="ru-RU" sz="1600" b="1" dirty="0"/>
              <a:t>извън програмната </a:t>
            </a:r>
            <a:r>
              <a:rPr lang="ru-RU" sz="1600" b="1" dirty="0" smtClean="0"/>
              <a:t>територия, </a:t>
            </a:r>
            <a:r>
              <a:rPr lang="ru-RU" sz="1600" b="1" dirty="0"/>
              <a:t>също могат да участват</a:t>
            </a:r>
            <a:r>
              <a:rPr lang="ru-RU" sz="1600" dirty="0"/>
              <a:t> в проекти, но само в изключителни случаи, а именно </a:t>
            </a:r>
            <a:r>
              <a:rPr lang="ru-RU" sz="1600" dirty="0" smtClean="0"/>
              <a:t>ако: 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Имат </a:t>
            </a:r>
            <a:r>
              <a:rPr lang="ru-RU" sz="1600" b="1" dirty="0" smtClean="0"/>
              <a:t>изключителни правомощия и компетенции </a:t>
            </a:r>
            <a:r>
              <a:rPr lang="ru-RU" sz="1600" dirty="0" smtClean="0"/>
              <a:t>включващи в </a:t>
            </a:r>
            <a:r>
              <a:rPr lang="ru-RU" sz="1600" dirty="0"/>
              <a:t>обхвата си на действие </a:t>
            </a:r>
            <a:r>
              <a:rPr lang="ru-RU" sz="1600" dirty="0" smtClean="0"/>
              <a:t>определени </a:t>
            </a:r>
            <a:r>
              <a:rPr lang="ru-RU" sz="1600" dirty="0"/>
              <a:t>части </a:t>
            </a:r>
            <a:r>
              <a:rPr lang="ru-RU" sz="1600" dirty="0" smtClean="0"/>
              <a:t>или цялата програмната </a:t>
            </a:r>
            <a:r>
              <a:rPr lang="ru-RU" sz="1600" dirty="0"/>
              <a:t>област (</a:t>
            </a:r>
            <a:r>
              <a:rPr lang="ru-RU" sz="1600" dirty="0" smtClean="0"/>
              <a:t>например </a:t>
            </a:r>
            <a:r>
              <a:rPr lang="ru-RU" sz="1600" dirty="0"/>
              <a:t>министерства, национални </a:t>
            </a:r>
            <a:r>
              <a:rPr lang="ru-RU" sz="1600" dirty="0" smtClean="0"/>
              <a:t>агенции, </a:t>
            </a:r>
            <a:r>
              <a:rPr lang="ru-RU" sz="1600" dirty="0"/>
              <a:t>национални </a:t>
            </a:r>
            <a:r>
              <a:rPr lang="ru-RU" sz="1600" dirty="0" smtClean="0"/>
              <a:t>компании и движения </a:t>
            </a:r>
            <a:r>
              <a:rPr lang="ru-RU" sz="1600" dirty="0"/>
              <a:t>и др</a:t>
            </a:r>
            <a:r>
              <a:rPr lang="ru-RU" sz="1600" dirty="0" smtClean="0"/>
              <a:t>.);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Извършват дейности и предвиждат такива, </a:t>
            </a:r>
            <a:r>
              <a:rPr lang="ru-RU" sz="1600" dirty="0"/>
              <a:t>които са от </a:t>
            </a:r>
            <a:r>
              <a:rPr lang="ru-RU" sz="1600" b="1" dirty="0"/>
              <a:t>полза за програмната </a:t>
            </a:r>
            <a:r>
              <a:rPr lang="ru-RU" sz="1600" b="1" dirty="0" smtClean="0"/>
              <a:t>територия;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smtClean="0"/>
              <a:t>Участието </a:t>
            </a:r>
            <a:r>
              <a:rPr lang="ru-RU" sz="1600" dirty="0"/>
              <a:t>им </a:t>
            </a:r>
            <a:r>
              <a:rPr lang="ru-RU" sz="1600" dirty="0" smtClean="0"/>
              <a:t>носи </a:t>
            </a:r>
            <a:r>
              <a:rPr lang="ru-RU" sz="1600" b="1" dirty="0"/>
              <a:t>ясна добавена стойност </a:t>
            </a:r>
            <a:r>
              <a:rPr lang="ru-RU" sz="1600" dirty="0"/>
              <a:t>и експертен опит при изпълнението на проекта и </a:t>
            </a:r>
            <a:r>
              <a:rPr lang="ru-RU" sz="1600" dirty="0" smtClean="0"/>
              <a:t>е </a:t>
            </a:r>
            <a:r>
              <a:rPr lang="ru-RU" sz="1600" dirty="0"/>
              <a:t>от полза за </a:t>
            </a:r>
            <a:r>
              <a:rPr lang="ru-RU" sz="1600" dirty="0" smtClean="0"/>
              <a:t>трансграничния регион.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Посочените по-горе организации </a:t>
            </a:r>
            <a:r>
              <a:rPr lang="ru-RU" sz="1600" b="1" dirty="0"/>
              <a:t>не могат да поемат ролята на водещ партньор</a:t>
            </a:r>
            <a:r>
              <a:rPr lang="ru-RU" sz="1600" dirty="0" smtClean="0"/>
              <a:t>. 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/>
              <a:t>Кандидати </a:t>
            </a:r>
            <a:r>
              <a:rPr lang="ru-RU" sz="1600" dirty="0"/>
              <a:t>от трети страни партньори (извън и в ЕС) могат да участват като асоциирани партньори (асоциирана организация), но не могат да получават финансиране от ЕФРР по </a:t>
            </a:r>
            <a:r>
              <a:rPr lang="ru-RU" sz="1600" dirty="0" smtClean="0"/>
              <a:t>програмата.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102251"/>
            <a:ext cx="662473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 smtClean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ИЗКЛЮЧЕНИЯ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77" y="5805264"/>
            <a:ext cx="2228019" cy="7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9672" y="2996952"/>
            <a:ext cx="6048672" cy="128395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g-BG" sz="60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Mistral" panose="03090702030407020403" pitchFamily="66" charset="0"/>
              </a:rPr>
              <a:t>БЛАГОДАРЯ ЗА ВНИМАНИЕТО</a:t>
            </a:r>
            <a:r>
              <a:rPr lang="bg-BG" sz="5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Mistral" panose="03090702030407020403" pitchFamily="66" charset="0"/>
              </a:rPr>
              <a:t>!</a:t>
            </a:r>
            <a:endParaRPr lang="en-US" sz="5400" b="1" dirty="0">
              <a:solidFill>
                <a:schemeClr val="bg1">
                  <a:lumMod val="90000"/>
                  <a:lumOff val="1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884"/>
            <a:ext cx="4968552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7">
      <a:dk1>
        <a:srgbClr val="000000"/>
      </a:dk1>
      <a:lt1>
        <a:srgbClr val="256101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CB7AA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FFFFFF"/>
        </a:dk1>
        <a:lt1>
          <a:srgbClr val="566876"/>
        </a:lt1>
        <a:dk2>
          <a:srgbClr val="256101"/>
        </a:dk2>
        <a:lt2>
          <a:srgbClr val="566876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485864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256101"/>
        </a:lt1>
        <a:dk2>
          <a:srgbClr val="54585C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40404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256101"/>
        </a:lt1>
        <a:dk2>
          <a:srgbClr val="566876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D0D0D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292929"/>
        </a:dk1>
        <a:lt1>
          <a:srgbClr val="256101"/>
        </a:lt1>
        <a:dk2>
          <a:srgbClr val="29292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21212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FFFFFF"/>
        </a:dk1>
        <a:lt1>
          <a:srgbClr val="5F5F5F"/>
        </a:lt1>
        <a:dk2>
          <a:srgbClr val="256101"/>
        </a:dk2>
        <a:lt2>
          <a:srgbClr val="5F5F5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50505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">
        <a:dk1>
          <a:srgbClr val="FFFFFF"/>
        </a:dk1>
        <a:lt1>
          <a:srgbClr val="777777"/>
        </a:lt1>
        <a:dk2>
          <a:srgbClr val="256101"/>
        </a:dk2>
        <a:lt2>
          <a:srgbClr val="777777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65656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256101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0000"/>
        </a:dk1>
        <a:lt1>
          <a:srgbClr val="256101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256101"/>
        </a:dk1>
        <a:lt1>
          <a:srgbClr val="256101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1E520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9777</TotalTime>
  <Words>639</Words>
  <Application>Microsoft Office PowerPoint</Application>
  <PresentationFormat>On-screen Show (4:3)</PresentationFormat>
  <Paragraphs>69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Mistral</vt:lpstr>
      <vt:lpstr>Tahoma</vt:lpstr>
      <vt:lpstr>Times New Roman</vt:lpstr>
      <vt:lpstr>template</vt:lpstr>
      <vt:lpstr>PowerPoint Presentation</vt:lpstr>
      <vt:lpstr>PowerPoint Presentation</vt:lpstr>
      <vt:lpstr>PowerPoint Presentation</vt:lpstr>
      <vt:lpstr>ТИПОВЕ ПРОЕКТИ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DIMANA BORISLAVOVA SADONKOVA</dc:creator>
  <cp:lastModifiedBy>OEM</cp:lastModifiedBy>
  <cp:revision>103</cp:revision>
  <dcterms:created xsi:type="dcterms:W3CDTF">2025-01-28T07:36:22Z</dcterms:created>
  <dcterms:modified xsi:type="dcterms:W3CDTF">2025-06-24T14:29:18Z</dcterms:modified>
</cp:coreProperties>
</file>